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6.xml" ContentType="application/vnd.openxmlformats-officedocument.theme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3.xml" ContentType="application/vnd.openxmlformats-officedocument.presentationml.slideMaster+xml"/>
  <Override PartName="/ppt/commentAuthors.xml" ContentType="application/vnd.openxmlformats-officedocument.presentationml.commentAuthors+xml"/>
  <Override PartName="/ppt/theme/theme14.xml" ContentType="application/vnd.openxmlformats-officedocument.theme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9.xml" ContentType="application/vnd.openxmlformats-officedocument.theme+xml"/>
  <Override PartName="/docProps/app.xml" ContentType="application/vnd.openxmlformats-officedocument.extended-properties+xml"/>
  <Override PartName="/ppt/slideMasters/slideMaster14.xml" ContentType="application/vnd.openxmlformats-officedocument.presentationml.slideMaster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7.xml" ContentType="application/vnd.openxmlformats-officedocument.them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9" r:id="rId3"/>
    <p:sldMasterId id="2147483687" r:id="rId4"/>
    <p:sldMasterId id="2147483672" r:id="rId5"/>
    <p:sldMasterId id="2147483676" r:id="rId6"/>
    <p:sldMasterId id="2147483679" r:id="rId7"/>
    <p:sldMasterId id="2147483682" r:id="rId8"/>
    <p:sldMasterId id="2147483685" r:id="rId9"/>
    <p:sldMasterId id="2147483692" r:id="rId10"/>
    <p:sldMasterId id="2147483698" r:id="rId11"/>
    <p:sldMasterId id="2147483702" r:id="rId12"/>
    <p:sldMasterId id="2147483705" r:id="rId13"/>
    <p:sldMasterId id="2147483708" r:id="rId14"/>
    <p:sldMasterId id="2147483713" r:id="rId15"/>
    <p:sldMasterId id="2147483716" r:id="rId16"/>
    <p:sldMasterId id="2147483719" r:id="rId17"/>
    <p:sldMasterId id="2147483722" r:id="rId18"/>
  </p:sldMasterIdLst>
  <p:notesMasterIdLst>
    <p:notesMasterId r:id="rId39"/>
  </p:notesMasterIdLst>
  <p:sldIdLst>
    <p:sldId id="303" r:id="rId19"/>
    <p:sldId id="297" r:id="rId20"/>
    <p:sldId id="264" r:id="rId21"/>
    <p:sldId id="302" r:id="rId22"/>
    <p:sldId id="287" r:id="rId23"/>
    <p:sldId id="262" r:id="rId24"/>
    <p:sldId id="298" r:id="rId25"/>
    <p:sldId id="266" r:id="rId26"/>
    <p:sldId id="299" r:id="rId27"/>
    <p:sldId id="288" r:id="rId28"/>
    <p:sldId id="293" r:id="rId29"/>
    <p:sldId id="267" r:id="rId30"/>
    <p:sldId id="272" r:id="rId31"/>
    <p:sldId id="273" r:id="rId32"/>
    <p:sldId id="277" r:id="rId33"/>
    <p:sldId id="281" r:id="rId34"/>
    <p:sldId id="282" r:id="rId35"/>
    <p:sldId id="275" r:id="rId36"/>
    <p:sldId id="300" r:id="rId37"/>
    <p:sldId id="301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87994" autoAdjust="0"/>
  </p:normalViewPr>
  <p:slideViewPr>
    <p:cSldViewPr>
      <p:cViewPr varScale="1">
        <p:scale>
          <a:sx n="91" d="100"/>
          <a:sy n="91" d="100"/>
        </p:scale>
        <p:origin x="-5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93DEE-6DC7-4019-B2E9-0C4238D5EE49}" type="datetimeFigureOut">
              <a:rPr lang="en-US" smtClean="0"/>
              <a:pPr/>
              <a:t>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5D073-3400-42D1-88BB-37DC21B29C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072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D34A-4A27-4F52-AD71-53858DBBB7C7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D34A-4A27-4F52-AD71-53858DBBB7C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D34A-4A27-4F52-AD71-53858DBBB7C7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BD34A-4A27-4F52-AD71-53858DBBB7C7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774A7-9D53-4BCE-A54A-116DEDE09E0F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EA6932-7444-4E52-A718-3F1890CE987F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D073-3400-42D1-88BB-37DC21B29C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7398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AFFC43-0F98-42D5-9947-B1769D995E91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CB509-1F10-4649-BE00-02D860E2724F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blogs.worthpublishers.com/econblog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marginalrevolution.com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9.jpe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hyperlink" Target="http://www.bls.gov/" TargetMode="External"/><Relationship Id="rId5" Type="http://schemas.openxmlformats.org/officeDocument/2006/relationships/hyperlink" Target="http://krugman.blogs.nytimes.com/" TargetMode="External"/><Relationship Id="rId15" Type="http://schemas.openxmlformats.org/officeDocument/2006/relationships/hyperlink" Target="http://www.bea.gov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freakonomics.com/blog/" TargetMode="External"/><Relationship Id="rId1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bea.gov/" TargetMode="External"/><Relationship Id="rId3" Type="http://schemas.openxmlformats.org/officeDocument/2006/relationships/hyperlink" Target="http://www.gregmankiw.blogspot.com/" TargetMode="External"/><Relationship Id="rId7" Type="http://schemas.openxmlformats.org/officeDocument/2006/relationships/hyperlink" Target="http://www.freakonomics.com/blog/" TargetMode="External"/><Relationship Id="rId12" Type="http://schemas.openxmlformats.org/officeDocument/2006/relationships/image" Target="../media/image15.png"/><Relationship Id="rId2" Type="http://schemas.openxmlformats.org/officeDocument/2006/relationships/image" Target="../media/image9.jpe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2.png"/><Relationship Id="rId11" Type="http://schemas.openxmlformats.org/officeDocument/2006/relationships/hyperlink" Target="http://blogs.worthpublishers.com/econblog/" TargetMode="External"/><Relationship Id="rId5" Type="http://schemas.openxmlformats.org/officeDocument/2006/relationships/hyperlink" Target="http://marginalrevolution.com/" TargetMode="External"/><Relationship Id="rId15" Type="http://schemas.openxmlformats.org/officeDocument/2006/relationships/hyperlink" Target="http://krugman.blogs.nytimes.com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hyperlink" Target="http://www.bls.gov/" TargetMode="External"/><Relationship Id="rId1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03225" y="3768725"/>
            <a:ext cx="2111375" cy="76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828800" y="2438400"/>
            <a:ext cx="5245100" cy="393258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1371600"/>
          </a:xfrm>
        </p:spPr>
        <p:txBody>
          <a:bodyPr>
            <a:noAutofit/>
          </a:bodyPr>
          <a:lstStyle>
            <a:lvl1pPr>
              <a:defRPr sz="3200" baseline="0">
                <a:latin typeface="Candara" pitchFamily="34" charset="0"/>
              </a:defRPr>
            </a:lvl1pPr>
            <a:lvl2pPr>
              <a:defRPr sz="2800" baseline="0">
                <a:latin typeface="Candara" pitchFamily="34" charset="0"/>
              </a:defRPr>
            </a:lvl2pPr>
            <a:lvl3pPr>
              <a:defRPr sz="2400" baseline="0">
                <a:latin typeface="Candara" pitchFamily="34" charset="0"/>
              </a:defRPr>
            </a:lvl3pPr>
            <a:lvl4pPr>
              <a:defRPr sz="2000" baseline="0">
                <a:latin typeface="Candara" pitchFamily="34" charset="0"/>
              </a:defRPr>
            </a:lvl4pPr>
            <a:lvl5pPr>
              <a:defRPr sz="20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324100" y="6629400"/>
            <a:ext cx="48006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100" i="0" kern="120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38443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153536" y="-76200"/>
            <a:ext cx="943896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>
            <a:hlinkClick r:id="" action="ppaction://noaction"/>
          </p:cNvPr>
          <p:cNvSpPr/>
          <p:nvPr/>
        </p:nvSpPr>
        <p:spPr>
          <a:xfrm>
            <a:off x="0" y="5952053"/>
            <a:ext cx="1143000" cy="905947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  <a:hlinkClick r:id="" action="ppaction://noaction"/>
              </a:rPr>
              <a:t>To </a:t>
            </a:r>
            <a:r>
              <a:rPr lang="en-US" sz="11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</a:t>
            </a:r>
            <a:endParaRPr lang="en-US" sz="11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6895" y="6209547"/>
            <a:ext cx="63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" action="ppaction://noaction"/>
              </a:rPr>
              <a:t>To Video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45913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88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48291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62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6531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8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Consumer</a:t>
            </a:r>
            <a:r>
              <a:rPr lang="en-US" sz="4400" baseline="0" dirty="0" smtClean="0"/>
              <a:t> and Producer Surplus</a:t>
            </a:r>
            <a:endParaRPr lang="en-US" sz="4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E5A4D5-130C-4359-8DEC-3E9B93D775B5}" type="datetimeFigureOut">
              <a:rPr lang="en-US" smtClean="0"/>
              <a:pPr/>
              <a:t>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150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mf57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1F6"/>
              </a:clrFrom>
              <a:clrTo>
                <a:srgbClr val="FFF1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1676400"/>
            <a:ext cx="9144000" cy="369888"/>
          </a:xfrm>
          <a:prstGeom prst="rect">
            <a:avLst/>
          </a:prstGeom>
          <a:solidFill>
            <a:srgbClr val="CCFF33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b="1" i="1">
                <a:latin typeface="Arial" charset="0"/>
              </a:rPr>
              <a:t>Some good blogs and other sites to get the juices flowing: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629400" cy="784225"/>
          </a:xfrm>
          <a:prstGeom prst="rect">
            <a:avLst/>
          </a:prstGeom>
          <a:noFill/>
          <a:effectLst/>
        </p:spPr>
        <p:txBody>
          <a:bodyPr/>
          <a:lstStyle>
            <a:lvl1pPr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rPr>
              <a:t>Food for Thought….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4138"/>
            <a:ext cx="2724150" cy="51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7013" y="2878138"/>
            <a:ext cx="2998787" cy="53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819400"/>
            <a:ext cx="26860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9938"/>
            <a:ext cx="2667000" cy="36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824413"/>
            <a:ext cx="3689350" cy="58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5250" y="5838825"/>
            <a:ext cx="3130550" cy="3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CC41E-FED2-45C2-81A4-A3B1F8E02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>
              <a:defRPr sz="1100" i="0" cap="small" spc="400" baseline="0" smtClean="0"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pic>
        <p:nvPicPr>
          <p:cNvPr id="33794" name="Picture 2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934" y="3737661"/>
            <a:ext cx="2895599" cy="83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5174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489" y="0"/>
            <a:ext cx="1140511" cy="7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13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0"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0"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ight Arrow 8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0" name="Picture 9">
            <a:hlinkClick r:id="" action="ppaction://noaction"/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74496" y="6028188"/>
            <a:ext cx="1143000" cy="8569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1287308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867400" y="51250"/>
            <a:ext cx="3276600" cy="135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0" y="5791200"/>
            <a:ext cx="9144000" cy="0"/>
          </a:xfrm>
          <a:prstGeom prst="line">
            <a:avLst/>
          </a:prstGeom>
          <a:ln w="76200" cmpd="sng">
            <a:solidFill>
              <a:schemeClr val="tx2">
                <a:lumMod val="40000"/>
                <a:lumOff val="60000"/>
                <a:alpha val="49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733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86398"/>
            <a:ext cx="7772400" cy="1371601"/>
          </a:xfrm>
          <a:noFill/>
        </p:spPr>
        <p:txBody>
          <a:bodyPr>
            <a:noAutofit/>
          </a:bodyPr>
          <a:lstStyle>
            <a:lvl1pPr algn="r">
              <a:defRPr lang="en-US" sz="5400" b="1" i="0" u="none" strike="noStrike" cap="none" spc="100" baseline="0" smtClean="0">
                <a:solidFill>
                  <a:srgbClr val="FF3300"/>
                </a:solidFill>
                <a:effectLst/>
                <a:latin typeface="Candara" pitchFamily="34" charset="0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629400"/>
            <a:ext cx="4343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2012 Worth Publishers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2C18-4E02-4E6A-91FC-517D930E6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186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2813"/>
          </a:xfrm>
          <a:solidFill>
            <a:schemeClr val="accent5"/>
          </a:solidFill>
        </p:spPr>
        <p:txBody>
          <a:bodyPr/>
          <a:lstStyle>
            <a:lvl1pPr algn="ctr">
              <a:defRPr sz="4800" b="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•"/>
              <a:defRPr sz="3200" b="1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2800" b="1">
                <a:latin typeface="Arial" pitchFamily="34" charset="0"/>
                <a:cs typeface="Arial" pitchFamily="34" charset="0"/>
              </a:defRPr>
            </a:lvl3pPr>
            <a:lvl4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24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 bwMode="auto">
          <a:xfrm>
            <a:off x="8305800" y="6492240"/>
            <a:ext cx="457200" cy="365760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82000" y="6492875"/>
            <a:ext cx="3810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4-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86800" y="6492240"/>
            <a:ext cx="457200" cy="36576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61F0A8-952B-4500-9ABC-60817A0249C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8548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62933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85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9840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21599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Candara" pitchFamily="34" charset="0"/>
              </a:defRPr>
            </a:lvl1pPr>
            <a:lvl2pPr>
              <a:defRPr sz="3200" baseline="0">
                <a:latin typeface="Candara" pitchFamily="34" charset="0"/>
              </a:defRPr>
            </a:lvl2pPr>
            <a:lvl3pPr>
              <a:defRPr sz="2800" baseline="0">
                <a:latin typeface="Candara" pitchFamily="34" charset="0"/>
              </a:defRPr>
            </a:lvl3pPr>
            <a:lvl4pPr>
              <a:defRPr sz="2400" baseline="0">
                <a:latin typeface="Candara" pitchFamily="34" charset="0"/>
              </a:defRPr>
            </a:lvl4pPr>
            <a:lvl5pPr>
              <a:defRPr sz="2400" baseline="0">
                <a:latin typeface="Candar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93089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" y="2019300"/>
            <a:ext cx="3086100" cy="3573463"/>
          </a:xfrm>
        </p:spPr>
        <p:txBody>
          <a:bodyPr/>
          <a:lstStyle>
            <a:lvl1pPr>
              <a:defRPr sz="2800">
                <a:latin typeface="Century Gothic" pitchFamily="34" charset="0"/>
              </a:defRPr>
            </a:lvl1pPr>
            <a:lvl2pPr>
              <a:defRPr sz="2400">
                <a:latin typeface="Century Gothic" pitchFamily="34" charset="0"/>
              </a:defRPr>
            </a:lvl2pPr>
            <a:lvl3pPr>
              <a:defRPr sz="2000">
                <a:latin typeface="Century Gothic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8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6600" y="1143000"/>
            <a:ext cx="5867400" cy="4983163"/>
          </a:xfrm>
        </p:spPr>
        <p:txBody>
          <a:bodyPr>
            <a:normAutofit/>
          </a:bodyPr>
          <a:lstStyle>
            <a:lvl1pPr>
              <a:defRPr sz="3200">
                <a:latin typeface="Century Gothic" pitchFamily="34" charset="0"/>
              </a:defRPr>
            </a:lvl1pPr>
            <a:lvl2pPr>
              <a:defRPr sz="2800">
                <a:latin typeface="Century Gothic" pitchFamily="34" charset="0"/>
              </a:defRPr>
            </a:lvl2pPr>
            <a:lvl3pPr>
              <a:defRPr sz="2400">
                <a:latin typeface="Century Gothic" pitchFamily="34" charset="0"/>
              </a:defRPr>
            </a:lvl3pPr>
            <a:lvl4pPr>
              <a:defRPr sz="2000">
                <a:latin typeface="Century Gothic" pitchFamily="34" charset="0"/>
              </a:defRPr>
            </a:lvl4pPr>
            <a:lvl5pPr>
              <a:defRPr sz="2000"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4434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19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600" y="-31750"/>
            <a:ext cx="8153400" cy="946150"/>
          </a:xfrm>
          <a:noFill/>
        </p:spPr>
        <p:txBody>
          <a:bodyPr/>
          <a:lstStyle>
            <a:lvl1pPr algn="l">
              <a:defRPr sz="40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Take a look…..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2012 Worth Publishers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7979CC-4B86-46FB-8E31-C36FC5A7CF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828800" y="2438400"/>
            <a:ext cx="5245100" cy="39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72671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B24F0-E720-4C4A-BE37-57E767BC4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2013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625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2013 Worth Publishers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EB2B95-EA4E-4992-810B-4F372A161F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653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3" y="5486400"/>
            <a:ext cx="9136063" cy="13716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anchor="ctr">
            <a:normAutofit/>
          </a:bodyPr>
          <a:lstStyle/>
          <a:p>
            <a:pPr algn="r">
              <a:defRPr/>
            </a:pPr>
            <a:endParaRPr lang="en-US" sz="4800" spc="50" dirty="0">
              <a:latin typeface="Candar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938" y="5181600"/>
            <a:ext cx="887412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418306" y="5965795"/>
            <a:ext cx="13589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cap="all" dirty="0">
                <a:solidFill>
                  <a:schemeClr val="bg1">
                    <a:lumMod val="75000"/>
                  </a:schemeClr>
                </a:solidFill>
                <a:latin typeface="Gill Sans MT" pitchFamily="34" charset="0"/>
                <a:ea typeface="+mj-ea"/>
                <a:cs typeface="+mj-cs"/>
              </a:rPr>
              <a:t>Chapter</a:t>
            </a:r>
            <a:endParaRPr lang="en-US" sz="2000" b="1" cap="all" dirty="0">
              <a:solidFill>
                <a:schemeClr val="bg1">
                  <a:lumMod val="7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763" y="4953000"/>
            <a:ext cx="9148763" cy="33813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Dynamic PowerPoint™ Slides by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Solina</a:t>
            </a:r>
            <a:r>
              <a:rPr lang="en-US" sz="1600" cap="small" spc="400" dirty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sz="1600" cap="small" spc="400" dirty="0" err="1">
                <a:solidFill>
                  <a:schemeClr val="bg1"/>
                </a:solidFill>
                <a:latin typeface="Tw Cen MT" pitchFamily="34" charset="0"/>
              </a:rPr>
              <a:t>Lindahl</a:t>
            </a:r>
            <a:endParaRPr lang="en-US" sz="1600" cap="small" spc="400" dirty="0">
              <a:solidFill>
                <a:schemeClr val="bg1"/>
              </a:solidFill>
              <a:latin typeface="Tw Cen MT" pitchFamily="34" charset="0"/>
            </a:endParaRPr>
          </a:p>
        </p:txBody>
      </p:sp>
      <p:pic>
        <p:nvPicPr>
          <p:cNvPr id="159746" name="Picture 2" descr="C:\Users\solina\Dropbox\Krugman 3e Dynamic PPTs\Krugman 3e material\covers\Krugman3e_Econ_FrontCover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40941" y="0"/>
            <a:ext cx="4303059" cy="1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1371600" y="5486398"/>
            <a:ext cx="7772400" cy="137160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5400" b="1" i="0" u="none" strike="noStrike" kern="1200" cap="none" spc="100" baseline="0" smtClean="0">
                <a:solidFill>
                  <a:srgbClr val="FF3300"/>
                </a:solidFill>
                <a:effectLst/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 Principles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649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2013 Worth Publishers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6961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slide" Target="../slides/slide6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slide" Target="../slides/slide6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slide" Target="../slides/slide6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slide" Target="../slides/slide6.xml"/><Relationship Id="rId4" Type="http://schemas.openxmlformats.org/officeDocument/2006/relationships/image" Target="../media/image18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.png"/><Relationship Id="rId4" Type="http://schemas.openxmlformats.org/officeDocument/2006/relationships/slide" Target="../slides/slide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slide" Target="../slides/slide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9.xml"/><Relationship Id="rId4" Type="http://schemas.openxmlformats.org/officeDocument/2006/relationships/slide" Target="../slides/slide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" Target="../slides/slide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slide" Target="../slides/slide6.xml"/><Relationship Id="rId4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slide" Target="../slides/slide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slide" Target="../slides/slide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Copyright 2013 Worth Publishers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30388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en-US" smtClean="0"/>
              <a:t>Copyright 2013 Worth Publishers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120650"/>
            <a:ext cx="8153400" cy="946150"/>
          </a:xfrm>
          <a:prstGeom prst="rect">
            <a:avLst/>
          </a:prstGeom>
          <a:noFill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i="1" kern="1200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mtClean="0"/>
              <a:t>Take a look…..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1133"/>
            <a:ext cx="990600" cy="110474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127000" cmpd="sng">
            <a:solidFill>
              <a:schemeClr val="tx2">
                <a:lumMod val="20000"/>
                <a:lumOff val="80000"/>
                <a:alpha val="71000"/>
              </a:schemeClr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6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46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91" r:id="rId3"/>
    <p:sldLayoutId id="2147483725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400" b="1" kern="1200" spc="-200" baseline="0">
          <a:solidFill>
            <a:schemeClr val="accent6">
              <a:lumMod val="75000"/>
            </a:schemeClr>
          </a:solidFill>
          <a:latin typeface="Candara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722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57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4DE6-8B77-400C-8F66-8B96B952C9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87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80E936-C63C-43A2-9E7F-B6560F6378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andara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Practice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pic>
        <p:nvPicPr>
          <p:cNvPr id="12292" name="Picture 11" descr="Pencil_816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5042" y="47416"/>
            <a:ext cx="224895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5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8" name="Right Arrow 7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Application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4184" y="304800"/>
            <a:ext cx="1609816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513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43800" y="0"/>
            <a:ext cx="16002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0" y="0"/>
            <a:ext cx="7543800" cy="1161633"/>
          </a:xfrm>
          <a:prstGeom prst="rightArrow">
            <a:avLst>
              <a:gd name="adj1" fmla="val 50000"/>
              <a:gd name="adj2" fmla="val 7874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60" dirty="0" smtClean="0">
                <a:ln w="9000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Century Gothic" pitchFamily="34" charset="0"/>
                <a:cs typeface="Courier New" pitchFamily="49" charset="0"/>
              </a:rPr>
              <a:t>Active Learning: Discussion</a:t>
            </a:r>
            <a:endParaRPr lang="en-US" sz="32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95400"/>
            <a:ext cx="8458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pic>
        <p:nvPicPr>
          <p:cNvPr id="2" name="Picture 2" descr="Man thinking"/>
          <p:cNvPicPr>
            <a:picLocks noChangeAspect="1" noChangeArrowheads="1"/>
          </p:cNvPicPr>
          <p:nvPr userDrawn="1"/>
        </p:nvPicPr>
        <p:blipFill rotWithShape="1">
          <a:blip r:embed="rId5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7536595" y="108569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n thinking"/>
          <p:cNvPicPr>
            <a:picLocks noChangeAspect="1" noChangeArrowheads="1"/>
          </p:cNvPicPr>
          <p:nvPr userDrawn="1"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70066" y="108568"/>
            <a:ext cx="780664" cy="83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hlinkClick r:id="" action="ppaction://noaction"/>
          </p:cNvPr>
          <p:cNvSpPr/>
          <p:nvPr userDrawn="1"/>
        </p:nvSpPr>
        <p:spPr>
          <a:xfrm>
            <a:off x="0" y="6081474"/>
            <a:ext cx="1524000" cy="776526"/>
          </a:xfrm>
          <a:prstGeom prst="rightArrow">
            <a:avLst>
              <a:gd name="adj1" fmla="val 47162"/>
              <a:gd name="adj2" fmla="val 4858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 smtClean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spc="60" dirty="0">
              <a:ln w="9000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Century Gothic" pitchFamily="34" charset="0"/>
              <a:cs typeface="Courier New" pitchFamily="49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45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ransition>
    <p:fade thruBlk="1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i="1" kern="1200">
          <a:noFill/>
          <a:latin typeface="Century Gothic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 i="1">
          <a:solidFill>
            <a:schemeClr val="tx1"/>
          </a:solidFill>
          <a:latin typeface="Century Gothic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6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1pPr>
      <a:lvl2pPr marL="4572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32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8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3pPr>
      <a:lvl4pPr marL="13716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FontTx/>
        <a:buNone/>
        <a:defRPr sz="2400" b="1" kern="1200" spc="100">
          <a:solidFill>
            <a:schemeClr val="tx1"/>
          </a:solidFill>
          <a:latin typeface="Candar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9144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8462841" y="6168900"/>
            <a:ext cx="609600" cy="625492"/>
          </a:xfrm>
          <a:prstGeom prst="ellipse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493643" y="6262990"/>
            <a:ext cx="6549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Candara" pitchFamily="34" charset="0"/>
                <a:hlinkClick r:id="rId4" action="ppaction://hlinksldjump"/>
              </a:rPr>
              <a:t>Back to Table of contents</a:t>
            </a:r>
            <a:endParaRPr lang="en-US" sz="800" b="1" dirty="0" smtClean="0">
              <a:latin typeface="Candara" pitchFamily="34" charset="0"/>
            </a:endParaRPr>
          </a:p>
          <a:p>
            <a:endParaRPr lang="en-US" sz="1000" dirty="0">
              <a:latin typeface="Candara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1700" y="6629400"/>
            <a:ext cx="4800600" cy="228600"/>
          </a:xfrm>
          <a:prstGeom prst="rect">
            <a:avLst/>
          </a:prstGeom>
        </p:spPr>
        <p:txBody>
          <a:bodyPr/>
          <a:lstStyle>
            <a:lvl1pPr algn="ctr">
              <a:defRPr sz="1100" i="0" cap="small" spc="400" baseline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Copyright 2013 Worth Publishers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55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6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32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28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" y="0"/>
            <a:ext cx="86868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is Economics?</a:t>
            </a:r>
            <a:endParaRPr lang="en-US" sz="6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0" y="990600"/>
            <a:ext cx="9144000" cy="5632311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square">
            <a:spAutoFit/>
          </a:bodyPr>
          <a:lstStyle/>
          <a:p>
            <a:pPr lvl="1">
              <a:buSzTx/>
              <a:buFont typeface="Arial" pitchFamily="34" charset="0"/>
              <a:buChar char="•"/>
            </a:pPr>
            <a:r>
              <a:rPr lang="en-US" sz="3600" dirty="0" smtClean="0"/>
              <a:t>A Social Science</a:t>
            </a:r>
          </a:p>
          <a:p>
            <a:pPr lvl="1">
              <a:buSzTx/>
              <a:buFont typeface="Arial" pitchFamily="34" charset="0"/>
              <a:buChar char="•"/>
            </a:pPr>
            <a:endParaRPr lang="en-US" sz="3600" dirty="0" smtClean="0"/>
          </a:p>
          <a:p>
            <a:pPr lvl="1">
              <a:buSzTx/>
              <a:buFont typeface="Arial" pitchFamily="34" charset="0"/>
              <a:buChar char="•"/>
            </a:pPr>
            <a:r>
              <a:rPr lang="en-US" sz="3600" dirty="0" smtClean="0"/>
              <a:t>Economic Models:  </a:t>
            </a:r>
            <a:r>
              <a:rPr lang="en-US" sz="3600" dirty="0" err="1" smtClean="0"/>
              <a:t>Corrrelation</a:t>
            </a:r>
            <a:endParaRPr lang="en-US" sz="3600" dirty="0" smtClean="0"/>
          </a:p>
          <a:p>
            <a:pPr lvl="1">
              <a:buSzTx/>
              <a:buFont typeface="Arial" pitchFamily="34" charset="0"/>
              <a:buChar char="•"/>
            </a:pPr>
            <a:endParaRPr lang="en-US" sz="3600" dirty="0" smtClean="0"/>
          </a:p>
          <a:p>
            <a:pPr lvl="1">
              <a:buSzTx/>
              <a:buFont typeface="Arial" pitchFamily="34" charset="0"/>
              <a:buChar char="•"/>
            </a:pPr>
            <a:r>
              <a:rPr lang="en-US" sz="3600" dirty="0" smtClean="0"/>
              <a:t>Economic Policy Tool:  </a:t>
            </a:r>
          </a:p>
          <a:p>
            <a:pPr lvl="2">
              <a:buFont typeface="Arial" pitchFamily="34" charset="0"/>
              <a:buChar char="•"/>
            </a:pPr>
            <a:r>
              <a:rPr lang="en-US" sz="3600" dirty="0" smtClean="0"/>
              <a:t>	Personal</a:t>
            </a:r>
          </a:p>
          <a:p>
            <a:pPr lvl="2">
              <a:buFont typeface="Arial" pitchFamily="34" charset="0"/>
              <a:buChar char="•"/>
            </a:pPr>
            <a:r>
              <a:rPr lang="en-US" sz="3600" dirty="0" smtClean="0"/>
              <a:t>	Business</a:t>
            </a:r>
          </a:p>
          <a:p>
            <a:pPr lvl="2">
              <a:buFont typeface="Arial" pitchFamily="34" charset="0"/>
              <a:buChar char="•"/>
            </a:pPr>
            <a:r>
              <a:rPr lang="en-US" sz="3600" dirty="0" smtClean="0"/>
              <a:t>	Government</a:t>
            </a:r>
          </a:p>
          <a:p>
            <a:pPr lvl="1">
              <a:buSzTx/>
            </a:pPr>
            <a:endParaRPr lang="en-US" sz="3600" dirty="0" smtClean="0"/>
          </a:p>
          <a:p>
            <a:pPr lvl="1">
              <a:buSzTx/>
            </a:pPr>
            <a:endParaRPr lang="en-US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304800"/>
            <a:ext cx="8686800" cy="5829288"/>
          </a:xfrm>
          <a:noFill/>
        </p:spPr>
        <p:txBody>
          <a:bodyPr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b="1" dirty="0" smtClean="0">
                <a:solidFill>
                  <a:srgbClr val="990033"/>
                </a:solidFill>
              </a:rPr>
              <a:t>Got a Penny?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 smtClean="0"/>
              <a:t>Sixty </a:t>
            </a:r>
            <a:r>
              <a:rPr lang="en-US" sz="2400" dirty="0" smtClean="0"/>
              <a:t>years ago, a penny was equivalent to </a:t>
            </a:r>
            <a:r>
              <a:rPr lang="en-US" sz="2400" b="1" dirty="0" smtClean="0"/>
              <a:t>30 seconds </a:t>
            </a:r>
            <a:r>
              <a:rPr lang="en-US" sz="2400" dirty="0" smtClean="0"/>
              <a:t>worth of work—it was worth saving a penny if doing so took less than 30 seconds. </a:t>
            </a:r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 smtClean="0"/>
              <a:t>Today, </a:t>
            </a:r>
            <a:r>
              <a:rPr lang="en-US" sz="2400" dirty="0" smtClean="0"/>
              <a:t>wages </a:t>
            </a:r>
            <a:r>
              <a:rPr lang="en-US" sz="2400" dirty="0" smtClean="0"/>
              <a:t>have risen along with overall prices</a:t>
            </a:r>
            <a:r>
              <a:rPr lang="en-US" sz="2400" dirty="0" smtClean="0"/>
              <a:t>, </a:t>
            </a:r>
            <a:r>
              <a:rPr lang="en-US" sz="2400" dirty="0" smtClean="0"/>
              <a:t>a penny is </a:t>
            </a:r>
            <a:r>
              <a:rPr lang="en-US" sz="2400" dirty="0" smtClean="0"/>
              <a:t>now equivalent </a:t>
            </a:r>
            <a:r>
              <a:rPr lang="en-US" sz="2400" dirty="0" smtClean="0"/>
              <a:t>to just over </a:t>
            </a:r>
            <a:r>
              <a:rPr lang="en-US" sz="2400" b="1" dirty="0" smtClean="0"/>
              <a:t>2 seconds</a:t>
            </a:r>
            <a:r>
              <a:rPr lang="en-US" sz="2400" dirty="0" smtClean="0"/>
              <a:t> of work—and so it’s not worth the opportunity cost of the time it takes to worry about a penny more or less.</a:t>
            </a:r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 smtClean="0"/>
              <a:t>The rising opportunity cost of time in terms of money has turned a penny from a useful coin into a nuisance.</a:t>
            </a:r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 smtClean="0"/>
              <a:t>In April 2012, The Central Bank of Canada stopped printing (not the circulation) new penny coins.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/>
              <a:t> 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81000"/>
            <a:ext cx="8534400" cy="5410200"/>
          </a:xfrm>
        </p:spPr>
        <p:txBody>
          <a:bodyPr>
            <a:normAutofit fontScale="85000" lnSpcReduction="10000"/>
          </a:bodyPr>
          <a:lstStyle/>
          <a:p>
            <a:pPr marL="533400" indent="-533400" eaLnBrk="1" hangingPunct="1">
              <a:buFont typeface="Wingdings" pitchFamily="2" charset="2"/>
              <a:buNone/>
            </a:pPr>
            <a:r>
              <a:rPr lang="en-US" dirty="0" smtClean="0"/>
              <a:t>Describe the opportunity costs</a:t>
            </a:r>
          </a:p>
          <a:p>
            <a:pPr marL="533400" indent="-533400" eaLnBrk="1" hangingPunct="1">
              <a:buFont typeface="Wingdings" pitchFamily="2" charset="2"/>
              <a:buNone/>
            </a:pPr>
            <a:endParaRPr lang="en-US" dirty="0" smtClean="0"/>
          </a:p>
          <a:p>
            <a:pPr marL="533400" indent="-533400" eaLnBrk="1" hangingPunct="1">
              <a:buFont typeface="Wingdings" pitchFamily="2" charset="2"/>
              <a:buAutoNum type="arabicPeriod"/>
            </a:pPr>
            <a:r>
              <a:rPr lang="en-US" dirty="0" smtClean="0"/>
              <a:t>Attend college instead of taking a job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en-US" sz="2000" dirty="0" smtClean="0">
                <a:solidFill>
                  <a:srgbClr val="FC4E4A"/>
                </a:solidFill>
              </a:rPr>
              <a:t>foregone earning of potential job, valuable job experience; 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rgbClr val="FC4E4A"/>
                </a:solidFill>
              </a:rPr>
              <a:t>	on the other hand, there are benefit of having a college degree, 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rgbClr val="FC4E4A"/>
                </a:solidFill>
              </a:rPr>
              <a:t>	with the possibility of higher earning in the future.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dirty="0" smtClean="0"/>
              <a:t>2. Watch a movie instead of studying for exam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dirty="0" smtClean="0"/>
              <a:t>3. Ride the bus instead of driving your car</a:t>
            </a:r>
          </a:p>
          <a:p>
            <a:pPr marL="533400" indent="-533400"/>
            <a:r>
              <a:rPr lang="en-US" dirty="0" smtClean="0"/>
              <a:t>4. More people choose to get graduate degrees when the job market is poor.</a:t>
            </a:r>
          </a:p>
          <a:p>
            <a:pPr marL="533400" indent="-533400"/>
            <a:r>
              <a:rPr lang="en-US" dirty="0" smtClean="0"/>
              <a:t>5. There are more parks in suburban than in urban areas.</a:t>
            </a:r>
          </a:p>
          <a:p>
            <a:pPr marL="533400" indent="-533400"/>
            <a:r>
              <a:rPr lang="en-US" dirty="0" smtClean="0"/>
              <a:t>6. Fewer students enroll in classes that meet before 10:00 am.  </a:t>
            </a:r>
          </a:p>
          <a:p>
            <a:pPr marL="533400" indent="-533400" eaLnBrk="1" hangingPunct="1">
              <a:buFont typeface="Wingdings" pitchFamily="2" charset="2"/>
              <a:buNone/>
            </a:pPr>
            <a:endParaRPr lang="en-US" dirty="0" smtClean="0"/>
          </a:p>
          <a:p>
            <a:pPr marL="533400" indent="-533400" eaLnBrk="1" hangingPunct="1">
              <a:buFont typeface="Wingdings" pitchFamily="2" charset="2"/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 Marginal Thinking: Benefits-Costs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“How much” is a decision at the margin.</a:t>
            </a:r>
          </a:p>
          <a:p>
            <a:r>
              <a:rPr lang="en-US" dirty="0" smtClean="0"/>
              <a:t>Weighing  the </a:t>
            </a:r>
            <a:r>
              <a:rPr lang="en-US" u="sng" dirty="0" smtClean="0"/>
              <a:t>extra benefits </a:t>
            </a:r>
          </a:p>
          <a:p>
            <a:r>
              <a:rPr lang="en-US" dirty="0" smtClean="0"/>
              <a:t>		against </a:t>
            </a:r>
            <a:r>
              <a:rPr lang="en-US" u="sng" dirty="0" smtClean="0"/>
              <a:t>the extra costs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If I eat </a:t>
            </a:r>
            <a:r>
              <a:rPr lang="en-US" u="sng" dirty="0" smtClean="0"/>
              <a:t>one cookie </a:t>
            </a:r>
            <a:r>
              <a:rPr lang="en-US" dirty="0" smtClean="0"/>
              <a:t>each night before sleeping, how many </a:t>
            </a:r>
            <a:r>
              <a:rPr lang="en-US" u="sng" dirty="0" smtClean="0"/>
              <a:t>extra pounds </a:t>
            </a:r>
            <a:r>
              <a:rPr lang="en-US" dirty="0" smtClean="0"/>
              <a:t>would I gain in a year?</a:t>
            </a:r>
          </a:p>
          <a:p>
            <a:endParaRPr lang="en-US" dirty="0" smtClean="0"/>
          </a:p>
          <a:p>
            <a:r>
              <a:rPr lang="en-US" dirty="0" smtClean="0"/>
              <a:t>If I study one more hour each night, I would increase 0.5 point in my GPA.</a:t>
            </a:r>
          </a:p>
          <a:p>
            <a:endParaRPr lang="en-US" dirty="0" smtClean="0"/>
          </a:p>
          <a:p>
            <a:r>
              <a:rPr lang="en-US" dirty="0" smtClean="0"/>
              <a:t>What marginal thinking that you have done lately?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1330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5.  Gains from Trade</a:t>
            </a:r>
            <a:endParaRPr lang="en-US" dirty="0"/>
          </a:p>
        </p:txBody>
      </p:sp>
      <p:pic>
        <p:nvPicPr>
          <p:cNvPr id="6" name="Picture 5" descr="file0006279869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16" y="1411976"/>
            <a:ext cx="4688050" cy="483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ile00036638658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5933" y="1411976"/>
            <a:ext cx="4419600" cy="483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85800"/>
            <a:ext cx="9144000" cy="8309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latin typeface="Candara" pitchFamily="34" charset="0"/>
              </a:rPr>
              <a:t>Trade allows us all to </a:t>
            </a:r>
            <a:r>
              <a:rPr lang="en-US" sz="2400" b="1" dirty="0" smtClean="0">
                <a:latin typeface="Candara" pitchFamily="34" charset="0"/>
              </a:rPr>
              <a:t>consume </a:t>
            </a:r>
            <a:r>
              <a:rPr lang="en-US" sz="2400" b="1" dirty="0">
                <a:latin typeface="Candara" pitchFamily="34" charset="0"/>
              </a:rPr>
              <a:t>more than we otherwise </a:t>
            </a:r>
            <a:r>
              <a:rPr lang="en-US" sz="2400" b="1" dirty="0" smtClean="0">
                <a:latin typeface="Candara" pitchFamily="34" charset="0"/>
              </a:rPr>
              <a:t>could.</a:t>
            </a:r>
          </a:p>
          <a:p>
            <a:r>
              <a:rPr lang="en-US" sz="2400" b="1" dirty="0" smtClean="0">
                <a:latin typeface="Candara" pitchFamily="34" charset="0"/>
              </a:rPr>
              <a:t>Comparative Advantage, based on Specialization</a:t>
            </a:r>
            <a:endParaRPr lang="en-US" sz="24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69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r>
              <a:rPr lang="en-US" dirty="0" smtClean="0"/>
              <a:t>Adam Smith on Specialization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53000"/>
            <a:ext cx="9144000" cy="1143000"/>
          </a:xfrm>
          <a:solidFill>
            <a:schemeClr val="bg2">
              <a:alpha val="69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990033"/>
                </a:solidFill>
              </a:rPr>
              <a:t>Specialization</a:t>
            </a:r>
            <a:r>
              <a:rPr lang="en-US" b="0" dirty="0" smtClean="0">
                <a:solidFill>
                  <a:srgbClr val="990033"/>
                </a:solidFill>
              </a:rPr>
              <a:t>: </a:t>
            </a:r>
            <a:r>
              <a:rPr lang="en-US" b="0" dirty="0" smtClean="0"/>
              <a:t>the situation in which each person specializes in the task that he or she is good at performing.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12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Equity   vs.   Efficiency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3518922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3124200"/>
            <a:ext cx="5715000" cy="32766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solidFill>
                  <a:srgbClr val="990033"/>
                </a:solidFill>
              </a:rPr>
              <a:t>Equity:</a:t>
            </a:r>
            <a:r>
              <a:rPr lang="en-US" sz="2800" dirty="0" smtClean="0"/>
              <a:t> </a:t>
            </a:r>
            <a:r>
              <a:rPr lang="en-US" sz="2800" b="0" dirty="0" smtClean="0"/>
              <a:t>a condition in which</a:t>
            </a:r>
            <a:r>
              <a:rPr lang="en-US" sz="2800" b="0" dirty="0" smtClean="0">
                <a:solidFill>
                  <a:srgbClr val="FF0000"/>
                </a:solidFill>
              </a:rPr>
              <a:t> </a:t>
            </a:r>
            <a:r>
              <a:rPr lang="en-US" sz="2800" b="0" dirty="0" smtClean="0"/>
              <a:t>everyone </a:t>
            </a:r>
            <a:r>
              <a:rPr lang="en-US" sz="2800" b="0" dirty="0"/>
              <a:t>gets </a:t>
            </a:r>
            <a:r>
              <a:rPr lang="en-US" sz="2800" b="0" dirty="0" smtClean="0"/>
              <a:t>his or </a:t>
            </a:r>
            <a:r>
              <a:rPr lang="en-US" sz="2800" b="0" dirty="0"/>
              <a:t>her </a:t>
            </a:r>
            <a:r>
              <a:rPr lang="en-US" sz="2800" b="0" dirty="0" smtClean="0"/>
              <a:t>“fair share.” </a:t>
            </a:r>
            <a:endParaRPr lang="en-US" sz="2800" b="0" dirty="0"/>
          </a:p>
          <a:p>
            <a:r>
              <a:rPr lang="en-US" sz="2800" b="0" dirty="0" smtClean="0"/>
              <a:t>(There are many definitions of equity.)</a:t>
            </a:r>
          </a:p>
          <a:p>
            <a:endParaRPr lang="en-US" sz="2800" b="0" dirty="0" smtClean="0"/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Equity and efficiency are often at odds.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849469"/>
            <a:ext cx="3823722" cy="646331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Equity trumps efficiency in disabled parking space offerings.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1066800"/>
            <a:ext cx="4764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Scarcity of Space </a:t>
            </a:r>
          </a:p>
          <a:p>
            <a:r>
              <a:rPr lang="en-US" sz="2800" b="1" dirty="0" smtClean="0"/>
              <a:t>Personal needs v. Social needs </a:t>
            </a:r>
          </a:p>
        </p:txBody>
      </p:sp>
    </p:spTree>
    <p:extLst>
      <p:ext uri="{BB962C8B-B14F-4D97-AF65-F5344CB8AC3E}">
        <p14:creationId xmlns:p14="http://schemas.microsoft.com/office/powerpoint/2010/main" xmlns="" val="28855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Recessions: Business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During recessions, a drop in business spending leads to:</a:t>
            </a:r>
          </a:p>
          <a:p>
            <a:r>
              <a:rPr lang="en-US" dirty="0" smtClean="0"/>
              <a:t>Less income, </a:t>
            </a:r>
          </a:p>
          <a:p>
            <a:r>
              <a:rPr lang="en-US" dirty="0" smtClean="0"/>
              <a:t>less spending…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…and further drops in business spending, layoffs, and rising unemployment.  </a:t>
            </a:r>
            <a:endParaRPr lang="en-US" dirty="0"/>
          </a:p>
        </p:txBody>
      </p:sp>
      <p:pic>
        <p:nvPicPr>
          <p:cNvPr id="8202" name="Picture 10" descr="http://farm3.static.flickr.com/2503/3770395993_0dc4e5d55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562600" y="1676400"/>
            <a:ext cx="2936081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01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Policy</a:t>
            </a:r>
            <a:endParaRPr lang="en-US" dirty="0"/>
          </a:p>
        </p:txBody>
      </p:sp>
      <p:pic>
        <p:nvPicPr>
          <p:cNvPr id="5" name="Picture 4" descr="http://upload.wikimedia.org/wikipedia/commons/6/6c/Unemployed_men_queued_outside_a_depression_soup_kitchen_opened_in_Chicago_by_Al_Capone%2C_02-1931_-_NARA_-_541927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81000" y="2286000"/>
            <a:ext cx="3733800" cy="412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le:WPA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4343400" cy="37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9144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U.S. government funded the WPA and provided almost 8 million jobs between 1935 and 1943.</a:t>
            </a:r>
          </a:p>
          <a:p>
            <a:pPr algn="ctr"/>
            <a:endParaRPr lang="en-US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response to the Housing Crisis, American Recovery Act 2009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2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1066800"/>
            <a:ext cx="2286000" cy="5144464"/>
          </a:xfr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914400"/>
            <a:ext cx="67818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Work in pair.   Write down your answer in a piece of paper, put both of your names.</a:t>
            </a:r>
          </a:p>
          <a:p>
            <a:endParaRPr lang="en-US" sz="20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Candara" pitchFamily="34" charset="0"/>
            </a:endParaRPr>
          </a:p>
          <a:p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The US Government drives up miles-per-gallon requirements: auto-emission and fuel economy standards will require up to 35.5 mpg by 2016, in order to limit the amount of CO2 emission.  (source USA Today, May 18, 2009).  </a:t>
            </a:r>
          </a:p>
          <a:p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Discuss the situation in terms of the foundations of Economics:   Incentives, Trade-offs, Opportunity Cost, Marginal Thinking, Trade; then answer the following questions: </a:t>
            </a:r>
          </a:p>
          <a:p>
            <a:pPr marL="457200" indent="-457200">
              <a:buAutoNum type="arabicParenR"/>
            </a:pP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What are </a:t>
            </a:r>
            <a:r>
              <a:rPr lang="en-US" sz="2000" b="1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two benefits </a:t>
            </a: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of the new mpg requirements?  Are these benefits in someone’s self-interest or in the social interest?</a:t>
            </a:r>
          </a:p>
          <a:p>
            <a:pPr marL="457200" indent="-457200">
              <a:buAutoNum type="arabicParenR"/>
            </a:pP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What are </a:t>
            </a:r>
            <a:r>
              <a:rPr lang="en-US" sz="2000" b="1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two costs</a:t>
            </a: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 associated with this new mpg requirements? </a:t>
            </a:r>
          </a:p>
          <a:p>
            <a:pPr marL="457200" indent="-457200">
              <a:buAutoNum type="arabicParenR"/>
            </a:pP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itchFamily="34" charset="0"/>
              </a:rPr>
              <a:t>Provide another government policy that influence behavior, then give two benefits and two costs of this policy.</a:t>
            </a:r>
          </a:p>
          <a:p>
            <a:endParaRPr lang="en-US" b="1" i="1" dirty="0">
              <a:solidFill>
                <a:schemeClr val="tx1">
                  <a:lumMod val="85000"/>
                  <a:lumOff val="1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65636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noFill/>
        </p:spPr>
        <p:txBody>
          <a:bodyPr/>
          <a:lstStyle/>
          <a:p>
            <a:fld id="{EA4D583C-4173-488D-9160-0BF77660A2FE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Exercise: multiple-choice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8915400" cy="5486400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sz="2400" dirty="0" smtClean="0"/>
              <a:t>1) Which of the following describes the reason why scarcity exists?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000" dirty="0" smtClean="0"/>
              <a:t>a. Governments make bad economic decisions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000" dirty="0" smtClean="0"/>
              <a:t>b. The gap between the rich and the poor is wide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000" dirty="0" smtClean="0"/>
              <a:t>c. Wants exceed the resources available to satisfy them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000" dirty="0" smtClean="0"/>
              <a:t>d. There is too much unemployment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400" dirty="0" smtClean="0"/>
              <a:t>2) Economics is the social science that studies ……..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The best way of eliminating scarcity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The choices made to cope with scarcity 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How money is created and used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The inevitable conflict between self-interest and social interest 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sz="2400" dirty="0" smtClean="0"/>
              <a:t>3)  A rational choice is ….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The best thing you must forgo to get something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What you are willing to forgo to get something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Made by comparing marginal benefit and marginal cost</a:t>
            </a:r>
          </a:p>
          <a:p>
            <a:pPr marL="533400" indent="-533400" eaLnBrk="1" hangingPunct="1">
              <a:lnSpc>
                <a:spcPct val="90000"/>
              </a:lnSpc>
              <a:buAutoNum type="alphaLcPeriod"/>
            </a:pPr>
            <a:r>
              <a:rPr lang="en-US" sz="2000" dirty="0" smtClean="0"/>
              <a:t>The best for society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0"/>
            <a:ext cx="86868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Economics </a:t>
            </a:r>
            <a:endParaRPr lang="en-US" sz="6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0" y="838200"/>
            <a:ext cx="9144000" cy="8156079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square">
            <a:spAutoFit/>
          </a:bodyPr>
          <a:lstStyle/>
          <a:p>
            <a:pPr lvl="1">
              <a:buSzTx/>
              <a:buFont typeface="Arial" pitchFamily="34" charset="0"/>
              <a:buChar char="•"/>
            </a:pPr>
            <a:r>
              <a:rPr lang="en-US" sz="3600" i="1" dirty="0" smtClean="0"/>
              <a:t>Thomas Malthus, 1800</a:t>
            </a:r>
          </a:p>
          <a:p>
            <a:pPr lvl="3">
              <a:buFont typeface="Arial" pitchFamily="34" charset="0"/>
              <a:buChar char="•"/>
            </a:pPr>
            <a:r>
              <a:rPr lang="en-US" sz="3200" dirty="0" smtClean="0"/>
              <a:t>Population Growth      vs.   Food Growth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Technology, Efficiency, &amp; Productivity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Pessimistic View  v. Optimistic View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Limited Resources </a:t>
            </a:r>
          </a:p>
          <a:p>
            <a:pPr lvl="1">
              <a:buSzTx/>
            </a:pPr>
            <a:r>
              <a:rPr lang="en-US" sz="3200" dirty="0" smtClean="0"/>
              <a:t>		</a:t>
            </a:r>
            <a:r>
              <a:rPr lang="en-US" sz="2800" dirty="0" smtClean="0"/>
              <a:t>Scarcity, Allocation of Resources</a:t>
            </a:r>
          </a:p>
          <a:p>
            <a:pPr lvl="1">
              <a:buSzTx/>
            </a:pPr>
            <a:r>
              <a:rPr lang="en-US" sz="2800" dirty="0" smtClean="0"/>
              <a:t>		Diamond-Water Paradox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Microeconomics and Macroeconomics 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Classical: </a:t>
            </a:r>
            <a:r>
              <a:rPr lang="en-US" sz="3200" i="1" dirty="0" smtClean="0"/>
              <a:t>Adam Smith, 1776</a:t>
            </a:r>
            <a:r>
              <a:rPr lang="en-US" sz="3200" dirty="0" smtClean="0"/>
              <a:t>: </a:t>
            </a:r>
          </a:p>
          <a:p>
            <a:pPr lvl="1">
              <a:buSzTx/>
            </a:pPr>
            <a:r>
              <a:rPr lang="en-US" sz="3200" dirty="0" smtClean="0"/>
              <a:t>		</a:t>
            </a:r>
            <a:r>
              <a:rPr lang="en-US" sz="2800" dirty="0" smtClean="0"/>
              <a:t>Invisible Hand, Specialization</a:t>
            </a:r>
            <a:endParaRPr lang="en-US" sz="3200" dirty="0" smtClean="0"/>
          </a:p>
          <a:p>
            <a:pPr lvl="1">
              <a:buSzTx/>
              <a:buFont typeface="Arial" pitchFamily="34" charset="0"/>
              <a:buChar char="•"/>
            </a:pPr>
            <a:r>
              <a:rPr lang="en-US" sz="3200" dirty="0" smtClean="0"/>
              <a:t>Keynesian: </a:t>
            </a:r>
            <a:r>
              <a:rPr lang="en-US" sz="3200" i="1" dirty="0" smtClean="0"/>
              <a:t>James Maynard Keynes, 1930s</a:t>
            </a:r>
            <a:r>
              <a:rPr lang="en-US" sz="3200" dirty="0" smtClean="0"/>
              <a:t>: </a:t>
            </a:r>
          </a:p>
          <a:p>
            <a:pPr lvl="3"/>
            <a:r>
              <a:rPr lang="en-US" sz="3200" dirty="0" smtClean="0"/>
              <a:t>	</a:t>
            </a:r>
            <a:r>
              <a:rPr lang="en-US" sz="2800" dirty="0" smtClean="0"/>
              <a:t>In the long run, everyone’s dead</a:t>
            </a:r>
            <a:endParaRPr lang="en-US" sz="2400" dirty="0" smtClean="0"/>
          </a:p>
          <a:p>
            <a:pPr lvl="1">
              <a:buSzTx/>
            </a:pPr>
            <a:endParaRPr lang="en-US" sz="2800" dirty="0" smtClean="0"/>
          </a:p>
          <a:p>
            <a:pPr lvl="1">
              <a:buSzTx/>
            </a:pPr>
            <a:endParaRPr lang="en-US" sz="3600" dirty="0" smtClean="0"/>
          </a:p>
          <a:p>
            <a:pPr lvl="1">
              <a:buSzTx/>
            </a:pPr>
            <a:endParaRPr lang="en-US" sz="3600" dirty="0" smtClean="0"/>
          </a:p>
          <a:p>
            <a:pPr lvl="1">
              <a:buSzTx/>
            </a:pPr>
            <a:endParaRPr lang="en-US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noFill/>
        </p:spPr>
        <p:txBody>
          <a:bodyPr/>
          <a:lstStyle/>
          <a:p>
            <a:fld id="{94AF52C0-158F-433F-B0B2-9B93D2B10EE0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355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/>
              <a:t>Exercise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334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/>
              <a:t>4</a:t>
            </a:r>
            <a:r>
              <a:rPr lang="en-US" sz="2400" dirty="0" smtClean="0"/>
              <a:t>) Which of the following best illustrates your marginal benefit from studying?</a:t>
            </a:r>
            <a:endParaRPr lang="en-US" sz="2000" dirty="0" smtClean="0"/>
          </a:p>
          <a:p>
            <a:pPr marL="342900" indent="-342900" eaLnBrk="1" hangingPunct="1">
              <a:lnSpc>
                <a:spcPct val="80000"/>
              </a:lnSpc>
              <a:buFont typeface="Wingdings" pitchFamily="2" charset="2"/>
              <a:buAutoNum type="alphaLcPeriod"/>
            </a:pPr>
            <a:r>
              <a:rPr lang="en-US" sz="1800" dirty="0" smtClean="0"/>
              <a:t>The knowledge you gain from studying two hours a night for a month</a:t>
            </a:r>
          </a:p>
          <a:p>
            <a:pPr marL="342900" indent="-342900">
              <a:lnSpc>
                <a:spcPct val="80000"/>
              </a:lnSpc>
              <a:buFont typeface="Wingdings" pitchFamily="2" charset="2"/>
              <a:buAutoNum type="alphaLcPeriod"/>
            </a:pPr>
            <a:r>
              <a:rPr lang="en-US" sz="1800" dirty="0" smtClean="0"/>
              <a:t>The best things forgone by studying two hours a night for a month </a:t>
            </a:r>
          </a:p>
          <a:p>
            <a:pPr marL="342900" indent="-342900">
              <a:lnSpc>
                <a:spcPct val="80000"/>
              </a:lnSpc>
              <a:buFont typeface="Wingdings" pitchFamily="2" charset="2"/>
              <a:buAutoNum type="alphaLcPeriod"/>
            </a:pPr>
            <a:r>
              <a:rPr lang="en-US" sz="1800" dirty="0" smtClean="0"/>
              <a:t>What you are willing to give up to study for one additional hour</a:t>
            </a:r>
          </a:p>
          <a:p>
            <a:pPr marL="342900" indent="-342900">
              <a:lnSpc>
                <a:spcPct val="80000"/>
              </a:lnSpc>
              <a:buFont typeface="Wingdings" pitchFamily="2" charset="2"/>
              <a:buAutoNum type="alphaLcPeriod"/>
            </a:pPr>
            <a:r>
              <a:rPr lang="en-US" sz="1800" dirty="0" smtClean="0"/>
              <a:t>What you must give up to be able to study for one additional hour</a:t>
            </a:r>
          </a:p>
          <a:p>
            <a:pPr marL="342900" indent="-342900">
              <a:lnSpc>
                <a:spcPct val="80000"/>
              </a:lnSpc>
            </a:pPr>
            <a:r>
              <a:rPr lang="en-US" sz="2400" dirty="0" smtClean="0"/>
              <a:t>5) Economic models are used to …</a:t>
            </a:r>
          </a:p>
          <a:p>
            <a:pPr marL="342900" indent="-342900">
              <a:lnSpc>
                <a:spcPct val="80000"/>
              </a:lnSpc>
              <a:buAutoNum type="alphaLcPeriod"/>
            </a:pPr>
            <a:r>
              <a:rPr lang="en-US" sz="1800" dirty="0" smtClean="0"/>
              <a:t>Clarify normative disagreements</a:t>
            </a:r>
          </a:p>
          <a:p>
            <a:pPr marL="342900" indent="-342900">
              <a:lnSpc>
                <a:spcPct val="80000"/>
              </a:lnSpc>
              <a:buAutoNum type="alphaLcPeriod"/>
            </a:pPr>
            <a:r>
              <a:rPr lang="en-US" sz="1800" dirty="0" smtClean="0"/>
              <a:t>Avoid the need to study the real questions</a:t>
            </a:r>
          </a:p>
          <a:p>
            <a:pPr marL="342900" indent="-342900">
              <a:lnSpc>
                <a:spcPct val="80000"/>
              </a:lnSpc>
              <a:buAutoNum type="alphaLcPeriod"/>
            </a:pPr>
            <a:r>
              <a:rPr lang="en-US" sz="1800" dirty="0" smtClean="0"/>
              <a:t>Replicate all the features of the real world</a:t>
            </a:r>
          </a:p>
          <a:p>
            <a:pPr marL="342900" indent="-342900">
              <a:lnSpc>
                <a:spcPct val="80000"/>
              </a:lnSpc>
              <a:buAutoNum type="alphaLcPeriod"/>
            </a:pPr>
            <a:r>
              <a:rPr lang="en-US" sz="1800" dirty="0" smtClean="0"/>
              <a:t>Focus on those features of reality assumed relevant for understanding a cause and effect relationship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69000"/>
            </a:schemeClr>
          </a:solidFill>
        </p:spPr>
        <p:txBody>
          <a:bodyPr/>
          <a:lstStyle/>
          <a:p>
            <a:r>
              <a:rPr lang="en-US" dirty="0" smtClean="0"/>
              <a:t>Choice: The Heart of Economics.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914400"/>
            <a:ext cx="4724400" cy="3581400"/>
          </a:xfrm>
          <a:solidFill>
            <a:schemeClr val="bg1">
              <a:alpha val="75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Economic Decision.</a:t>
            </a:r>
          </a:p>
          <a:p>
            <a:pPr algn="ctr"/>
            <a:r>
              <a:rPr lang="en-US" dirty="0" smtClean="0"/>
              <a:t>She must choose. </a:t>
            </a:r>
          </a:p>
          <a:p>
            <a:pPr algn="ctr"/>
            <a:r>
              <a:rPr lang="en-US" dirty="0" smtClean="0"/>
              <a:t>And her choice affects others.</a:t>
            </a:r>
          </a:p>
          <a:p>
            <a:pPr algn="ctr"/>
            <a:r>
              <a:rPr lang="en-US" dirty="0" smtClean="0"/>
              <a:t>Wants   vs. Needs</a:t>
            </a:r>
          </a:p>
          <a:p>
            <a:pPr algn="ctr"/>
            <a:r>
              <a:rPr lang="en-US" sz="2600" i="1" dirty="0" smtClean="0"/>
              <a:t>What economic decision that you made today?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29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0"/>
            <a:ext cx="86868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Economic Issues </a:t>
            </a:r>
            <a:endParaRPr lang="en-US" sz="6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0" y="990600"/>
            <a:ext cx="9144000" cy="5016758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square">
            <a:spAutoFit/>
          </a:bodyPr>
          <a:lstStyle/>
          <a:p>
            <a:pPr lvl="1">
              <a:buSzTx/>
              <a:buFont typeface="Arial" pitchFamily="34" charset="0"/>
              <a:buChar char="•"/>
            </a:pPr>
            <a:r>
              <a:rPr lang="en-US" sz="4400" dirty="0" smtClean="0"/>
              <a:t>Self-interest  v. Social Interest</a:t>
            </a:r>
            <a:endParaRPr lang="en-US" sz="4000" dirty="0" smtClean="0"/>
          </a:p>
          <a:p>
            <a:pPr lvl="1">
              <a:buSzTx/>
              <a:buFont typeface="Arial" pitchFamily="34" charset="0"/>
              <a:buChar char="•"/>
            </a:pPr>
            <a:r>
              <a:rPr lang="en-US" sz="4400" dirty="0" smtClean="0"/>
              <a:t>Globalization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4400" dirty="0" smtClean="0"/>
              <a:t>Information Age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4400" dirty="0" smtClean="0"/>
              <a:t>Climate Change</a:t>
            </a:r>
          </a:p>
          <a:p>
            <a:pPr lvl="1">
              <a:buSzTx/>
              <a:buFont typeface="Arial" pitchFamily="34" charset="0"/>
              <a:buChar char="•"/>
            </a:pPr>
            <a:r>
              <a:rPr lang="en-US" sz="4400" dirty="0" smtClean="0"/>
              <a:t>Social Security Time Bomb</a:t>
            </a:r>
          </a:p>
          <a:p>
            <a:pPr lvl="1">
              <a:buSzTx/>
            </a:pPr>
            <a:endParaRPr lang="en-US" sz="2800" dirty="0" smtClean="0"/>
          </a:p>
          <a:p>
            <a:pPr lvl="1">
              <a:buSzTx/>
            </a:pPr>
            <a:endParaRPr lang="en-US" sz="3600" dirty="0" smtClean="0"/>
          </a:p>
          <a:p>
            <a:pPr lvl="1">
              <a:buSzTx/>
            </a:pPr>
            <a:endParaRPr lang="en-US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0"/>
            <a:ext cx="8229600" cy="762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200" dirty="0" smtClean="0"/>
              <a:t>The Five Principles </a:t>
            </a:r>
            <a:br>
              <a:rPr lang="en-US" sz="3200" dirty="0" smtClean="0"/>
            </a:br>
            <a:r>
              <a:rPr lang="en-US" sz="3200" dirty="0" smtClean="0"/>
              <a:t>Common Ground – Economic Way of Thinking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0" y="1219200"/>
            <a:ext cx="9144000" cy="3847207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square">
            <a:spAutoFit/>
          </a:bodyPr>
          <a:lstStyle/>
          <a:p>
            <a:pPr lvl="1">
              <a:buSzTx/>
            </a:pPr>
            <a:endParaRPr lang="en-US" sz="3600" dirty="0" smtClean="0"/>
          </a:p>
          <a:p>
            <a:pPr marL="971550" lvl="1" indent="-514350">
              <a:buSzTx/>
              <a:buAutoNum type="arabicPeriod"/>
            </a:pPr>
            <a:r>
              <a:rPr lang="en-US" sz="3600" dirty="0" smtClean="0"/>
              <a:t>Incentives</a:t>
            </a:r>
          </a:p>
          <a:p>
            <a:pPr marL="971550" lvl="1" indent="-514350">
              <a:buSzTx/>
              <a:buAutoNum type="arabicPeriod"/>
            </a:pPr>
            <a:r>
              <a:rPr lang="en-US" sz="3600" dirty="0" smtClean="0"/>
              <a:t>Trade-Offs</a:t>
            </a:r>
          </a:p>
          <a:p>
            <a:pPr marL="971550" lvl="1" indent="-514350">
              <a:buSzTx/>
              <a:buAutoNum type="arabicPeriod"/>
            </a:pPr>
            <a:r>
              <a:rPr lang="en-US" sz="3600" dirty="0" smtClean="0"/>
              <a:t>Opportunity Costs</a:t>
            </a:r>
          </a:p>
          <a:p>
            <a:pPr marL="971550" lvl="1" indent="-514350">
              <a:buSzTx/>
              <a:buAutoNum type="arabicPeriod"/>
            </a:pPr>
            <a:r>
              <a:rPr lang="en-US" sz="3600" dirty="0" smtClean="0"/>
              <a:t>Marginal Benefits – Marginal Costs</a:t>
            </a:r>
          </a:p>
          <a:p>
            <a:pPr marL="971550" lvl="1" indent="-514350">
              <a:buSzTx/>
              <a:buAutoNum type="arabicPeriod"/>
            </a:pPr>
            <a:r>
              <a:rPr lang="en-US" sz="3600" dirty="0" smtClean="0"/>
              <a:t>Trade Creates Value</a:t>
            </a:r>
            <a:endParaRPr lang="en-US" sz="3600" dirty="0"/>
          </a:p>
          <a:p>
            <a:pPr lvl="1">
              <a:buSzTx/>
              <a:buFont typeface="Wingdings" pitchFamily="2" charset="2"/>
              <a:buChar char="Ø"/>
            </a:pP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334000"/>
          </a:xfrm>
          <a:solidFill>
            <a:schemeClr val="tx1">
              <a:alpha val="4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Choices are necessary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because </a:t>
            </a:r>
          </a:p>
          <a:p>
            <a:pPr algn="ctr"/>
            <a:r>
              <a:rPr lang="en-US" sz="4000" u="sng" dirty="0" smtClean="0">
                <a:solidFill>
                  <a:schemeClr val="bg1"/>
                </a:solidFill>
              </a:rPr>
              <a:t>resources</a:t>
            </a:r>
            <a:r>
              <a:rPr lang="en-US" sz="4000" dirty="0" smtClean="0">
                <a:solidFill>
                  <a:schemeClr val="bg1"/>
                </a:solidFill>
              </a:rPr>
              <a:t> are </a:t>
            </a:r>
            <a:r>
              <a:rPr lang="en-US" sz="4000" u="sng" dirty="0" smtClean="0">
                <a:solidFill>
                  <a:schemeClr val="bg1"/>
                </a:solidFill>
              </a:rPr>
              <a:t>scarce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People responds to Incentives.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Positive and negative.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Direct and indirect.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78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Incentives and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usually respond to incentives, exploiting opportunities to make themselves better off.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276600" y="2438400"/>
            <a:ext cx="5438078" cy="3962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28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/>
              </a:rPr>
              <a:t>In the United States, restaurant customers have the option of adding a tip to the restaurant bill.  In much of Europe a tip is added automatically.  </a:t>
            </a:r>
          </a:p>
          <a:p>
            <a:pPr>
              <a:buFont typeface="Arial" charset="0"/>
              <a:buNone/>
              <a:defRPr/>
            </a:pPr>
            <a:r>
              <a:rPr lang="en-US" sz="2800" i="1" dirty="0" smtClean="0">
                <a:solidFill>
                  <a:srgbClr val="008000"/>
                </a:solidFill>
                <a:ea typeface="ＭＳ Ｐゴシック"/>
              </a:rPr>
              <a:t>Where would you expect waiters to be more attentive?</a:t>
            </a:r>
            <a:endParaRPr lang="en-US" sz="2800" dirty="0"/>
          </a:p>
        </p:txBody>
      </p:sp>
      <p:pic>
        <p:nvPicPr>
          <p:cNvPr id="8" name="Content Placeholder 6" descr="wai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2819400"/>
            <a:ext cx="3028950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183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Trade-offs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14400"/>
            <a:ext cx="54864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990033"/>
                </a:solidFill>
              </a:rPr>
              <a:t>Trade-off:</a:t>
            </a:r>
            <a:r>
              <a:rPr lang="en-US" sz="2800" dirty="0" smtClean="0"/>
              <a:t> comparison of the costs and the benefits of doing something.    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bite of the candy bar has costs and benefits.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/>
              <a:t>Beijing 2008 Olympics:  Clean Air or Economic Prosperity?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trade-off that you did lately?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http://www.imageafter.com/dbase/images/nature_food/b19nature_food047.jpg"/>
          <p:cNvPicPr>
            <a:picLocks noChangeAspect="1" noChangeArrowheads="1"/>
          </p:cNvPicPr>
          <p:nvPr/>
        </p:nvPicPr>
        <p:blipFill>
          <a:blip r:embed="rId2" cstate="email">
            <a:lum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66800"/>
            <a:ext cx="3276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567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 Opportunity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915400" cy="3657600"/>
          </a:xfrm>
        </p:spPr>
        <p:txBody>
          <a:bodyPr/>
          <a:lstStyle/>
          <a:p>
            <a:r>
              <a:rPr lang="en-US" dirty="0" smtClean="0">
                <a:solidFill>
                  <a:srgbClr val="990033"/>
                </a:solidFill>
              </a:rPr>
              <a:t>Opportunity </a:t>
            </a:r>
            <a:r>
              <a:rPr lang="en-US" dirty="0">
                <a:solidFill>
                  <a:srgbClr val="990033"/>
                </a:solidFill>
              </a:rPr>
              <a:t>cost</a:t>
            </a:r>
            <a:r>
              <a:rPr lang="en-US" b="0" dirty="0">
                <a:solidFill>
                  <a:srgbClr val="990033"/>
                </a:solidFill>
              </a:rPr>
              <a:t>:</a:t>
            </a:r>
            <a:r>
              <a:rPr lang="en-US" b="0" dirty="0"/>
              <a:t> </a:t>
            </a:r>
            <a:endParaRPr lang="en-US" b="0" dirty="0" smtClean="0"/>
          </a:p>
          <a:p>
            <a:r>
              <a:rPr lang="en-US" b="0" dirty="0" smtClean="0"/>
              <a:t>what </a:t>
            </a:r>
            <a:r>
              <a:rPr lang="en-US" b="0" dirty="0"/>
              <a:t>you </a:t>
            </a:r>
            <a:r>
              <a:rPr lang="en-US" b="0" dirty="0" smtClean="0"/>
              <a:t>must give </a:t>
            </a:r>
            <a:r>
              <a:rPr lang="en-US" b="0" dirty="0"/>
              <a:t>up in order to get </a:t>
            </a:r>
            <a:r>
              <a:rPr lang="en-US" b="0" dirty="0" smtClean="0"/>
              <a:t>something.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1746563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0400" y="2667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Mark </a:t>
            </a:r>
            <a:r>
              <a:rPr lang="en-US" sz="24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Zuckerberg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 understood the concept of opportunity cost—and dropped out of Harvard.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800600"/>
            <a:ext cx="7643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your opportunity cost of attending classes?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3567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e278bcee4bdde9764bca9e2716b89732e4676b"/>
</p:tagLst>
</file>

<file path=ppt/theme/theme1.xml><?xml version="1.0" encoding="utf-8"?>
<a:theme xmlns:a="http://schemas.openxmlformats.org/drawingml/2006/main" name="newer Krugman PPT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newer Krugman 3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Krugman 3e main content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Krugman 3e titles etc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Krugman 3e practic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Krugman 3e business cas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Krugman 3e discussion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Krugman 3e Pitfalls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Newest 2e theme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Custom 1">
      <a:majorFont>
        <a:latin typeface="Garamon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Stone ppt Theme1">
  <a:themeElements>
    <a:clrScheme name="Custom 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Design">
  <a:themeElements>
    <a:clrScheme name="Krugman 3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C3D6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newer Krugman PPT theme</Template>
  <TotalTime>3420</TotalTime>
  <Words>869</Words>
  <Application>Microsoft Office PowerPoint</Application>
  <PresentationFormat>On-screen Show (4:3)</PresentationFormat>
  <Paragraphs>172</Paragraphs>
  <Slides>20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newer Krugman PPT theme</vt:lpstr>
      <vt:lpstr>2_Custom Design</vt:lpstr>
      <vt:lpstr>1_Custom Design</vt:lpstr>
      <vt:lpstr>4_Custom Design</vt:lpstr>
      <vt:lpstr>Newest 2e theme</vt:lpstr>
      <vt:lpstr>7_Stone ppt Theme1</vt:lpstr>
      <vt:lpstr>8_Stone ppt Theme1</vt:lpstr>
      <vt:lpstr>9_Stone ppt Theme1</vt:lpstr>
      <vt:lpstr>Custom Design</vt:lpstr>
      <vt:lpstr>newer Krugman 3e theme</vt:lpstr>
      <vt:lpstr>Krugman 3e main content</vt:lpstr>
      <vt:lpstr>3_Custom Design</vt:lpstr>
      <vt:lpstr>5_Custom Design</vt:lpstr>
      <vt:lpstr>Krugman 3e titles etc</vt:lpstr>
      <vt:lpstr>Krugman 3e practice</vt:lpstr>
      <vt:lpstr>Krugman 3e business case</vt:lpstr>
      <vt:lpstr>Krugman 3e discussion</vt:lpstr>
      <vt:lpstr>Krugman 3e Pitfalls</vt:lpstr>
      <vt:lpstr>What is Economics?</vt:lpstr>
      <vt:lpstr>Economics </vt:lpstr>
      <vt:lpstr>Choice: The Heart of Economics.</vt:lpstr>
      <vt:lpstr>Economic Issues </vt:lpstr>
      <vt:lpstr>The Five Principles  Common Ground – Economic Way of Thinking</vt:lpstr>
      <vt:lpstr>1. Incentives</vt:lpstr>
      <vt:lpstr>Incentives and Performance</vt:lpstr>
      <vt:lpstr>2. Trade-offs</vt:lpstr>
      <vt:lpstr>3.  Opportunity Cost</vt:lpstr>
      <vt:lpstr>Slide 10</vt:lpstr>
      <vt:lpstr> </vt:lpstr>
      <vt:lpstr>4.  Marginal Thinking: Benefits-Costs</vt:lpstr>
      <vt:lpstr>5.  Gains from Trade</vt:lpstr>
      <vt:lpstr>Adam Smith on Specialization</vt:lpstr>
      <vt:lpstr>Equity   vs.   Efficiency</vt:lpstr>
      <vt:lpstr>Economic Recessions: Business Cycle</vt:lpstr>
      <vt:lpstr>Government Policy</vt:lpstr>
      <vt:lpstr>Slide 18</vt:lpstr>
      <vt:lpstr>Exercise: multiple-choice</vt:lpstr>
      <vt:lpstr>Exercise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Solina Lindahl</dc:creator>
  <cp:lastModifiedBy>sicomblang</cp:lastModifiedBy>
  <cp:revision>91</cp:revision>
  <dcterms:created xsi:type="dcterms:W3CDTF">2012-06-19T18:43:36Z</dcterms:created>
  <dcterms:modified xsi:type="dcterms:W3CDTF">2016-01-03T18:47:48Z</dcterms:modified>
</cp:coreProperties>
</file>